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0" r:id="rId12"/>
    <p:sldId id="281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82" r:id="rId22"/>
    <p:sldId id="283" r:id="rId23"/>
    <p:sldId id="274" r:id="rId24"/>
    <p:sldId id="275" r:id="rId25"/>
    <p:sldId id="284" r:id="rId26"/>
    <p:sldId id="285" r:id="rId27"/>
    <p:sldId id="286" r:id="rId28"/>
    <p:sldId id="278" r:id="rId29"/>
    <p:sldId id="279" r:id="rId30"/>
    <p:sldId id="276" r:id="rId31"/>
    <p:sldId id="27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14A2C4D-846A-477D-9027-02128D5B5DE2}" type="datetimeFigureOut">
              <a:rPr lang="hu-HU" smtClean="0"/>
              <a:t>2025. 02. 01.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47CB321-BE93-4BBB-B1F9-7A52BF6F59EC}" type="slidenum">
              <a:rPr lang="hu-HU" smtClean="0"/>
              <a:t>‹#›</a:t>
            </a:fld>
            <a:endParaRPr lang="hu-H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553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2C4D-846A-477D-9027-02128D5B5DE2}" type="datetimeFigureOut">
              <a:rPr lang="hu-HU" smtClean="0"/>
              <a:t>2025. 02. 01.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B321-BE93-4BBB-B1F9-7A52BF6F59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5986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2C4D-846A-477D-9027-02128D5B5DE2}" type="datetimeFigureOut">
              <a:rPr lang="hu-HU" smtClean="0"/>
              <a:t>2025. 02. 01.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B321-BE93-4BBB-B1F9-7A52BF6F59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185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2C4D-846A-477D-9027-02128D5B5DE2}" type="datetimeFigureOut">
              <a:rPr lang="hu-HU" smtClean="0"/>
              <a:t>2025. 02. 01.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B321-BE93-4BBB-B1F9-7A52BF6F59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7520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2C4D-846A-477D-9027-02128D5B5DE2}" type="datetimeFigureOut">
              <a:rPr lang="hu-HU" smtClean="0"/>
              <a:t>2025. 02. 01.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B321-BE93-4BBB-B1F9-7A52BF6F59EC}" type="slidenum">
              <a:rPr lang="hu-HU" smtClean="0"/>
              <a:t>‹#›</a:t>
            </a:fld>
            <a:endParaRPr lang="hu-H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683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2C4D-846A-477D-9027-02128D5B5DE2}" type="datetimeFigureOut">
              <a:rPr lang="hu-HU" smtClean="0"/>
              <a:t>2025. 02. 01.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B321-BE93-4BBB-B1F9-7A52BF6F59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7163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2C4D-846A-477D-9027-02128D5B5DE2}" type="datetimeFigureOut">
              <a:rPr lang="hu-HU" smtClean="0"/>
              <a:t>2025. 02. 01.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B321-BE93-4BBB-B1F9-7A52BF6F59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346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2C4D-846A-477D-9027-02128D5B5DE2}" type="datetimeFigureOut">
              <a:rPr lang="hu-HU" smtClean="0"/>
              <a:t>2025. 02. 01.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B321-BE93-4BBB-B1F9-7A52BF6F59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4303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2C4D-846A-477D-9027-02128D5B5DE2}" type="datetimeFigureOut">
              <a:rPr lang="hu-HU" smtClean="0"/>
              <a:t>2025. 02. 01.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B321-BE93-4BBB-B1F9-7A52BF6F59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4075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2C4D-846A-477D-9027-02128D5B5DE2}" type="datetimeFigureOut">
              <a:rPr lang="hu-HU" smtClean="0"/>
              <a:t>2025. 02. 01.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B321-BE93-4BBB-B1F9-7A52BF6F59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1844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A2C4D-846A-477D-9027-02128D5B5DE2}" type="datetimeFigureOut">
              <a:rPr lang="hu-HU" smtClean="0"/>
              <a:t>2025. 02. 01.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B321-BE93-4BBB-B1F9-7A52BF6F59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6630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14A2C4D-846A-477D-9027-02128D5B5DE2}" type="datetimeFigureOut">
              <a:rPr lang="hu-HU" smtClean="0"/>
              <a:t>2025. 02. 01.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47CB321-BE93-4BBB-B1F9-7A52BF6F59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23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ok_Island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ok_Island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ok_Island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ok_Island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ok_Island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nat507/31600063043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ok_Island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3.0/" TargetMode="External"/><Relationship Id="rId2" Type="http://schemas.openxmlformats.org/officeDocument/2006/relationships/hyperlink" Target="https://www.flickr.com/photos/nat507/31600063043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ok_Island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www.flickr.com/photos/nat507/31600063043" TargetMode="Externa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ok_Island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hyperlink" Target="https://creativecommons.org/licenses/by/3.0/" TargetMode="External"/><Relationship Id="rId10" Type="http://schemas.openxmlformats.org/officeDocument/2006/relationships/image" Target="../media/image33.png"/><Relationship Id="rId4" Type="http://schemas.openxmlformats.org/officeDocument/2006/relationships/hyperlink" Target="https://www.flickr.com/photos/nat507/31600063043" TargetMode="External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ok_Island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ok_Island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ok_Island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ok_Island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64D0CD7A-8935-B24C-1A02-241DC714C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59" y="845707"/>
            <a:ext cx="5005992" cy="5353074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C23573D-F20E-DF3F-3A65-A21A8A190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176" y="2695955"/>
            <a:ext cx="6517758" cy="292411"/>
          </a:xfrm>
        </p:spPr>
        <p:txBody>
          <a:bodyPr>
            <a:noAutofit/>
          </a:bodyPr>
          <a:lstStyle/>
          <a:p>
            <a:r>
              <a:rPr lang="hu-HU" sz="5400" dirty="0"/>
              <a:t>Cook-szigeteki</a:t>
            </a:r>
            <a:br>
              <a:rPr lang="hu-HU" sz="5400" dirty="0"/>
            </a:br>
            <a:r>
              <a:rPr lang="hu-HU" sz="5400" dirty="0"/>
              <a:t>érdekességek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B53675C-4721-8CBA-2742-E48D0F3954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5706" y="3890284"/>
            <a:ext cx="3346697" cy="1388165"/>
          </a:xfrm>
        </p:spPr>
        <p:txBody>
          <a:bodyPr>
            <a:noAutofit/>
          </a:bodyPr>
          <a:lstStyle/>
          <a:p>
            <a:r>
              <a:rPr lang="hu-HU" sz="3600" dirty="0"/>
              <a:t>Vajon miket  ábrázol a címerük?</a:t>
            </a:r>
          </a:p>
        </p:txBody>
      </p:sp>
    </p:spTree>
    <p:extLst>
      <p:ext uri="{BB962C8B-B14F-4D97-AF65-F5344CB8AC3E}">
        <p14:creationId xmlns:p14="http://schemas.microsoft.com/office/powerpoint/2010/main" val="136586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09FFBA-622B-A6FB-43D7-2DF9A92B1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00C94791-0071-9B4B-B661-BCE748FC61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34" r="49648" b="1"/>
          <a:stretch/>
        </p:blipFill>
        <p:spPr>
          <a:xfrm>
            <a:off x="223336" y="243840"/>
            <a:ext cx="3646837" cy="637793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0E973CE4-50B2-1427-5407-11463C0CFDEF}"/>
              </a:ext>
            </a:extLst>
          </p:cNvPr>
          <p:cNvSpPr txBox="1"/>
          <p:nvPr/>
        </p:nvSpPr>
        <p:spPr>
          <a:xfrm>
            <a:off x="4051005" y="1270589"/>
            <a:ext cx="7559749" cy="4226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hu-HU" sz="2800" b="1" dirty="0">
                <a:solidFill>
                  <a:schemeClr val="accent1"/>
                </a:solidFill>
              </a:rPr>
              <a:t>Ezen a szigeten nem találkozhatunk kutyákkal. A helyiek mesélik, hogy valamikor régen az egyik eb  megharapta a törzsfőnök lányát. Emiatt az apa örökre kitiltotta  a kutyákat a szigetről, és ez így is maradt.  </a:t>
            </a:r>
            <a:r>
              <a:rPr lang="hu-HU" sz="2800" b="1" dirty="0">
                <a:solidFill>
                  <a:schemeClr val="accent1"/>
                </a:solidFill>
                <a:sym typeface="Wingdings" panose="05000000000000000000" pitchFamily="2" charset="2"/>
              </a:rPr>
              <a:t></a:t>
            </a:r>
            <a:endParaRPr lang="en-US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76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0748E-EE0F-B118-51EF-2AEB96615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B9A9CF8-15B8-F962-51F0-29FE5B67C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88" y="2509284"/>
            <a:ext cx="11748977" cy="755529"/>
          </a:xfrm>
        </p:spPr>
        <p:txBody>
          <a:bodyPr>
            <a:noAutofit/>
          </a:bodyPr>
          <a:lstStyle/>
          <a:p>
            <a:r>
              <a:rPr lang="hu-HU" sz="5400" dirty="0"/>
              <a:t> miért nem szabad felügyelet nélkül hagyni az asztalra kitett ételt?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957E318-811E-CCB7-C731-0C8789010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650" y="4614530"/>
            <a:ext cx="3346697" cy="1348828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Cook-szigeteki</a:t>
            </a:r>
            <a:br>
              <a:rPr lang="hu-HU" sz="3600" b="1" dirty="0">
                <a:solidFill>
                  <a:srgbClr val="FF0000"/>
                </a:solidFill>
              </a:rPr>
            </a:br>
            <a:r>
              <a:rPr lang="hu-HU" sz="3600" b="1" dirty="0">
                <a:solidFill>
                  <a:srgbClr val="FF0000"/>
                </a:solidFill>
              </a:rPr>
              <a:t>érdekességek</a:t>
            </a:r>
          </a:p>
        </p:txBody>
      </p:sp>
      <p:pic>
        <p:nvPicPr>
          <p:cNvPr id="6" name="Kép 5" descr="A képen légi, víz, Légi fotó, sziget látható&#10;&#10;Automatikusan generált leírás">
            <a:extLst>
              <a:ext uri="{FF2B5EF4-FFF2-40B4-BE49-F238E27FC236}">
                <a16:creationId xmlns:a16="http://schemas.microsoft.com/office/drawing/2014/main" id="{5139D8CC-4CFF-2068-BC5C-99B5D9B04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30359" y="4037361"/>
            <a:ext cx="3346697" cy="24638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13248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78F831-595A-CA50-036D-DB100F89C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A875D0D-3C9D-4DCD-B596-0CA5384D7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C8685D-7D62-4DE8-851E-C2132DBA3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5724B1-F100-4946-8693-E947536A3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39" y="243840"/>
            <a:ext cx="7327423" cy="6377939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FA1C2C7-AAD3-CEE5-9EC4-39C0B6469BCC}"/>
              </a:ext>
            </a:extLst>
          </p:cNvPr>
          <p:cNvSpPr txBox="1"/>
          <p:nvPr/>
        </p:nvSpPr>
        <p:spPr>
          <a:xfrm>
            <a:off x="7708903" y="906655"/>
            <a:ext cx="4058554" cy="5233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hu-HU" sz="2800" b="1" dirty="0">
                <a:solidFill>
                  <a:schemeClr val="accent1"/>
                </a:solidFill>
              </a:rPr>
              <a:t>Az országban </a:t>
            </a:r>
            <a:r>
              <a:rPr lang="en-US" sz="2800" b="1" dirty="0">
                <a:solidFill>
                  <a:schemeClr val="accent1"/>
                </a:solidFill>
              </a:rPr>
              <a:t>szabadon járkálhatnak a tyúkok, csirkék, akik szemtelen módon lesik, mikor </a:t>
            </a:r>
            <a:r>
              <a:rPr lang="hu-HU" sz="2800" b="1" dirty="0">
                <a:solidFill>
                  <a:schemeClr val="accent1"/>
                </a:solidFill>
              </a:rPr>
              <a:t>vethetik</a:t>
            </a:r>
            <a:r>
              <a:rPr lang="en-US" sz="2800" b="1" dirty="0">
                <a:solidFill>
                  <a:schemeClr val="accent1"/>
                </a:solidFill>
              </a:rPr>
              <a:t> rá </a:t>
            </a:r>
            <a:r>
              <a:rPr lang="hu-HU" sz="2800" b="1" dirty="0">
                <a:solidFill>
                  <a:schemeClr val="accent1"/>
                </a:solidFill>
              </a:rPr>
              <a:t>magukat a felügyelet nélkül hagyott </a:t>
            </a:r>
            <a:r>
              <a:rPr lang="en-US" sz="2800" b="1" dirty="0">
                <a:solidFill>
                  <a:schemeClr val="accent1"/>
                </a:solidFill>
              </a:rPr>
              <a:t>prédára.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2800" b="1" dirty="0">
                <a:solidFill>
                  <a:schemeClr val="accent1"/>
                </a:solidFill>
              </a:rPr>
              <a:t>Ezért találhatunk </a:t>
            </a:r>
            <a:r>
              <a:rPr lang="hu-HU" sz="2800" b="1" dirty="0">
                <a:solidFill>
                  <a:schemeClr val="accent1"/>
                </a:solidFill>
              </a:rPr>
              <a:t>még az éttermek </a:t>
            </a:r>
            <a:r>
              <a:rPr lang="en-US" sz="2800" b="1" dirty="0">
                <a:solidFill>
                  <a:schemeClr val="accent1"/>
                </a:solidFill>
              </a:rPr>
              <a:t>falán </a:t>
            </a:r>
            <a:r>
              <a:rPr lang="hu-HU" sz="2800" b="1" dirty="0">
                <a:solidFill>
                  <a:schemeClr val="accent1"/>
                </a:solidFill>
              </a:rPr>
              <a:t>is </a:t>
            </a:r>
            <a:r>
              <a:rPr lang="en-US" sz="2800" b="1" dirty="0">
                <a:solidFill>
                  <a:schemeClr val="accent1"/>
                </a:solidFill>
              </a:rPr>
              <a:t>ilyen tiltó táblát: ne etesd a csirkéket! 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F44F1F-5FB3-4385-B839-2E7419F39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1CA4FC7-5A20-499F-8409-07681C6AD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0692" y="744223"/>
            <a:ext cx="3422042" cy="53959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9DC0A62-805A-DA13-4021-6212DD00DB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62" r="-2" b="-2"/>
          <a:stretch/>
        </p:blipFill>
        <p:spPr>
          <a:xfrm>
            <a:off x="971910" y="906655"/>
            <a:ext cx="2899605" cy="507110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645F929-0A38-4725-8619-A9D63F4C4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3075" y="744223"/>
            <a:ext cx="2790855" cy="260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8DF0E68-D84E-BA32-2BD0-8930CBC93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116" y="1148332"/>
            <a:ext cx="2480365" cy="182713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970EF90-AD25-463C-92D3-B55A6B893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3075" y="3507057"/>
            <a:ext cx="2790855" cy="2633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3E152CB-0789-E11B-DB0B-67EC1D6B8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675" y="3696511"/>
            <a:ext cx="2281247" cy="228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40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A6449-21ED-3A7A-F788-1C81D8A4C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403D3B-4874-49E1-655D-4FBE6085E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88" y="2509284"/>
            <a:ext cx="11748977" cy="755529"/>
          </a:xfrm>
        </p:spPr>
        <p:txBody>
          <a:bodyPr>
            <a:noAutofit/>
          </a:bodyPr>
          <a:lstStyle/>
          <a:p>
            <a:r>
              <a:rPr lang="hu-HU" sz="5400" dirty="0"/>
              <a:t>hány nyelven beszélnek a </a:t>
            </a:r>
            <a:br>
              <a:rPr lang="hu-HU" sz="5400" dirty="0"/>
            </a:br>
            <a:r>
              <a:rPr lang="hu-HU" sz="5400" dirty="0"/>
              <a:t>cook-szigetekiek?  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B94C84F-A9D9-B125-D124-59475DA0E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650" y="4614530"/>
            <a:ext cx="3346697" cy="1348828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Cook-szigeteki</a:t>
            </a:r>
            <a:br>
              <a:rPr lang="hu-HU" sz="3600" b="1" dirty="0">
                <a:solidFill>
                  <a:srgbClr val="FF0000"/>
                </a:solidFill>
              </a:rPr>
            </a:br>
            <a:r>
              <a:rPr lang="hu-HU" sz="3600" b="1" dirty="0">
                <a:solidFill>
                  <a:srgbClr val="FF0000"/>
                </a:solidFill>
              </a:rPr>
              <a:t>érdekességek</a:t>
            </a:r>
          </a:p>
        </p:txBody>
      </p:sp>
      <p:pic>
        <p:nvPicPr>
          <p:cNvPr id="6" name="Kép 5" descr="A képen légi, víz, Légi fotó, sziget látható&#10;&#10;Automatikusan generált leírás">
            <a:extLst>
              <a:ext uri="{FF2B5EF4-FFF2-40B4-BE49-F238E27FC236}">
                <a16:creationId xmlns:a16="http://schemas.microsoft.com/office/drawing/2014/main" id="{B0563041-D7FC-19CE-99F6-B335A64B9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30359" y="4037361"/>
            <a:ext cx="3346697" cy="24638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30351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17D5E-ABF4-D6F6-EF20-82DEEAA00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BFA12739-DAAB-0D8E-BF36-4AEF576FA712}"/>
              </a:ext>
            </a:extLst>
          </p:cNvPr>
          <p:cNvSpPr txBox="1"/>
          <p:nvPr/>
        </p:nvSpPr>
        <p:spPr>
          <a:xfrm>
            <a:off x="549347" y="1536821"/>
            <a:ext cx="55466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accent1"/>
                </a:solidFill>
              </a:rPr>
              <a:t>Mindenki úgy tudja, hogy kétnyelvű az ország: angolul és maori nyelven lehet velük értekezni. </a:t>
            </a:r>
          </a:p>
          <a:p>
            <a:pPr algn="ctr"/>
            <a:r>
              <a:rPr lang="hu-HU" sz="2800" b="1" dirty="0">
                <a:solidFill>
                  <a:schemeClr val="accent1"/>
                </a:solidFill>
              </a:rPr>
              <a:t>Kevesen hallottak azonban arról, hogy a pici Pukapuka szigetén a helyiek a saját </a:t>
            </a:r>
            <a:r>
              <a:rPr lang="hu-HU" sz="2800" b="1" u="sng" dirty="0">
                <a:solidFill>
                  <a:schemeClr val="accent1"/>
                </a:solidFill>
              </a:rPr>
              <a:t>pukapukan </a:t>
            </a:r>
            <a:r>
              <a:rPr lang="hu-HU" sz="2800" b="1" dirty="0">
                <a:solidFill>
                  <a:schemeClr val="accent1"/>
                </a:solidFill>
              </a:rPr>
              <a:t>nyelvüket beszélik.  Mintegy 2000 ember „titkos” anyanyelve ez.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A66F3D9E-EA6D-D85F-D8D7-E290976DF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549" y="1666527"/>
            <a:ext cx="3181350" cy="209550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C38B3205-138E-89D3-A34E-570397FE7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472" y="3051545"/>
            <a:ext cx="3517056" cy="1973858"/>
          </a:xfrm>
          <a:prstGeom prst="ellips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1713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177C1-083F-011A-8FBC-C5E9E498B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362AB07-D653-853F-2A60-8BA93BFA0F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88" y="2509284"/>
            <a:ext cx="11748977" cy="755529"/>
          </a:xfrm>
        </p:spPr>
        <p:txBody>
          <a:bodyPr>
            <a:noAutofit/>
          </a:bodyPr>
          <a:lstStyle/>
          <a:p>
            <a:r>
              <a:rPr lang="hu-HU" sz="5400" dirty="0"/>
              <a:t>Féljünk a cook-szigeteki  pókoktól és kígyóktól?  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3A5F21F-98FD-D491-3842-3F6327B3E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650" y="4614530"/>
            <a:ext cx="3346697" cy="1348828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Cook-szigeteki</a:t>
            </a:r>
            <a:br>
              <a:rPr lang="hu-HU" sz="3600" b="1" dirty="0">
                <a:solidFill>
                  <a:srgbClr val="FF0000"/>
                </a:solidFill>
              </a:rPr>
            </a:br>
            <a:r>
              <a:rPr lang="hu-HU" sz="3600" b="1" dirty="0">
                <a:solidFill>
                  <a:srgbClr val="FF0000"/>
                </a:solidFill>
              </a:rPr>
              <a:t>érdekességek</a:t>
            </a:r>
          </a:p>
        </p:txBody>
      </p:sp>
      <p:pic>
        <p:nvPicPr>
          <p:cNvPr id="6" name="Kép 5" descr="A képen légi, víz, Légi fotó, sziget látható&#10;&#10;Automatikusan generált leírás">
            <a:extLst>
              <a:ext uri="{FF2B5EF4-FFF2-40B4-BE49-F238E27FC236}">
                <a16:creationId xmlns:a16="http://schemas.microsoft.com/office/drawing/2014/main" id="{B50F3375-9A65-F3F8-DFD2-75443A15E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30359" y="4037361"/>
            <a:ext cx="3346697" cy="24638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64124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97D164-E885-510D-CF9C-71B224C11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>
            <a:extLst>
              <a:ext uri="{FF2B5EF4-FFF2-40B4-BE49-F238E27FC236}">
                <a16:creationId xmlns:a16="http://schemas.microsoft.com/office/drawing/2014/main" id="{EEDD2DCF-7E0A-515B-51BC-2909AE7EE990}"/>
              </a:ext>
            </a:extLst>
          </p:cNvPr>
          <p:cNvSpPr txBox="1"/>
          <p:nvPr/>
        </p:nvSpPr>
        <p:spPr>
          <a:xfrm>
            <a:off x="210820" y="3861390"/>
            <a:ext cx="11744960" cy="22396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 algn="ctr" defTabSz="914400">
              <a:lnSpc>
                <a:spcPct val="120000"/>
              </a:lnSpc>
              <a:spcBef>
                <a:spcPct val="0"/>
              </a:spcBef>
            </a:pPr>
            <a:r>
              <a:rPr lang="hu-HU" sz="5100" b="1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Bármilyen hihetetlennek is tűnik, </a:t>
            </a:r>
            <a:r>
              <a:rPr lang="en-US" sz="5100" b="1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egyetlen veszélyes mérgű pók vagy kígyó sem él a szigeteken. </a:t>
            </a:r>
            <a:endParaRPr lang="hu-HU" sz="5100" b="1" cap="all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hu-HU" sz="3600" b="1" cap="all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hu-HU" sz="3600" b="1" i="1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(A tenger élővilágáról ugyanez azonban már nem mondható el.)</a:t>
            </a:r>
            <a:endParaRPr lang="en-US" sz="3600" b="1" i="1" cap="all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7AEA2EC-479B-1AE1-0D3C-7EDFC35BD4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561" r="1" b="24263"/>
          <a:stretch/>
        </p:blipFill>
        <p:spPr>
          <a:xfrm>
            <a:off x="231140" y="236221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92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67445-9B18-7A33-2CB3-93FB8736A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36FE7B-0AD9-9D3D-41FA-F82291ABE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88" y="2509284"/>
            <a:ext cx="11748977" cy="755529"/>
          </a:xfrm>
        </p:spPr>
        <p:txBody>
          <a:bodyPr>
            <a:noAutofit/>
          </a:bodyPr>
          <a:lstStyle/>
          <a:p>
            <a:r>
              <a:rPr lang="hu-HU" sz="5400" dirty="0"/>
              <a:t>fizethetünk Új-Zélandi dollárral a szigeteken?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D236B73-CB70-9E47-5769-291C4B004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650" y="4614530"/>
            <a:ext cx="3346697" cy="1348828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Cook-szigeteki</a:t>
            </a:r>
            <a:br>
              <a:rPr lang="hu-HU" sz="3600" b="1" dirty="0">
                <a:solidFill>
                  <a:srgbClr val="FF0000"/>
                </a:solidFill>
              </a:rPr>
            </a:br>
            <a:r>
              <a:rPr lang="hu-HU" sz="3600" b="1" dirty="0">
                <a:solidFill>
                  <a:srgbClr val="FF0000"/>
                </a:solidFill>
              </a:rPr>
              <a:t>érdekességek</a:t>
            </a:r>
          </a:p>
        </p:txBody>
      </p:sp>
      <p:pic>
        <p:nvPicPr>
          <p:cNvPr id="6" name="Kép 5" descr="A képen légi, víz, Légi fotó, sziget látható&#10;&#10;Automatikusan generált leírás">
            <a:extLst>
              <a:ext uri="{FF2B5EF4-FFF2-40B4-BE49-F238E27FC236}">
                <a16:creationId xmlns:a16="http://schemas.microsoft.com/office/drawing/2014/main" id="{D5B289A4-5B42-DCA8-E452-44AAFCA0C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30359" y="4037361"/>
            <a:ext cx="3346697" cy="24638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71690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DD0C2-A3B9-90C5-CC3B-483E6DC08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C429FC05-ED1A-E5E7-F524-09C89CB83D2A}"/>
              </a:ext>
            </a:extLst>
          </p:cNvPr>
          <p:cNvSpPr txBox="1"/>
          <p:nvPr/>
        </p:nvSpPr>
        <p:spPr>
          <a:xfrm>
            <a:off x="755101" y="354500"/>
            <a:ext cx="613479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A </a:t>
            </a:r>
            <a:r>
              <a:rPr lang="hu-HU" sz="2800" b="1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Cook-szigeteki dollár</a:t>
            </a:r>
            <a:r>
              <a:rPr lang="hu-HU" sz="2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 a törvényes pénznem. 1967-ig az új-zélandi font volt forgalomban, ezután jelent meg az új-zélandi dollár. </a:t>
            </a:r>
          </a:p>
          <a:p>
            <a:r>
              <a:rPr lang="hu-HU" sz="2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1972-től készítettek külön a Cook-szigetek számára érméket. Az első bankjegyek 1987-ben jelentek meg. </a:t>
            </a:r>
          </a:p>
          <a:p>
            <a:r>
              <a:rPr lang="hu-HU" sz="2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A váltópénze a cent (1 dollár 100 centre oszlik), bár néhány 50-centes érmén az 50 tala értékjelzés olvasható. </a:t>
            </a:r>
          </a:p>
          <a:p>
            <a:r>
              <a:rPr lang="hu-HU" sz="2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A </a:t>
            </a:r>
            <a:r>
              <a:rPr lang="hu-HU" sz="2800" b="0" i="0" u="sng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Cook-szigeteki dollár 1:1 arányban az új-zélandi dollárhoz </a:t>
            </a:r>
            <a:r>
              <a:rPr lang="hu-HU" sz="2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van kötve. (Így fizethetünk azzal is.) </a:t>
            </a:r>
            <a:endParaRPr lang="hu-HU" sz="2800" dirty="0">
              <a:solidFill>
                <a:schemeClr val="accent1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5B9E72D6-7189-6557-194F-6F043E758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752" y="1521889"/>
            <a:ext cx="4584076" cy="343111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99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CE7E3-56DE-4E0D-EF14-249304C06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F01ED3-8C03-1385-F4F8-CA0C796FB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88" y="2509284"/>
            <a:ext cx="11748977" cy="755529"/>
          </a:xfrm>
        </p:spPr>
        <p:txBody>
          <a:bodyPr>
            <a:noAutofit/>
          </a:bodyPr>
          <a:lstStyle/>
          <a:p>
            <a:r>
              <a:rPr lang="hu-HU" sz="5400" dirty="0"/>
              <a:t>Vannak hajléktalanok rarotonga-szigetén ?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2B3EDAB-3288-5C86-8CF4-135F06FF7E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650" y="4614530"/>
            <a:ext cx="3346697" cy="1348828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Cook-szigeteki</a:t>
            </a:r>
            <a:br>
              <a:rPr lang="hu-HU" sz="3600" b="1" dirty="0">
                <a:solidFill>
                  <a:srgbClr val="FF0000"/>
                </a:solidFill>
              </a:rPr>
            </a:br>
            <a:r>
              <a:rPr lang="hu-HU" sz="3600" b="1" dirty="0">
                <a:solidFill>
                  <a:srgbClr val="FF0000"/>
                </a:solidFill>
              </a:rPr>
              <a:t>érdekességek</a:t>
            </a:r>
          </a:p>
        </p:txBody>
      </p:sp>
      <p:pic>
        <p:nvPicPr>
          <p:cNvPr id="6" name="Kép 5" descr="A képen légi, víz, Légi fotó, sziget látható&#10;&#10;Automatikusan generált leírás">
            <a:extLst>
              <a:ext uri="{FF2B5EF4-FFF2-40B4-BE49-F238E27FC236}">
                <a16:creationId xmlns:a16="http://schemas.microsoft.com/office/drawing/2014/main" id="{99EDDDDC-1D16-E57F-D056-D5C22D575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30359" y="4037361"/>
            <a:ext cx="3346697" cy="24638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5605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26F1D5-CF99-5E82-21A9-F50204BCD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39" y="409353"/>
            <a:ext cx="9875520" cy="910856"/>
          </a:xfrm>
        </p:spPr>
        <p:txBody>
          <a:bodyPr>
            <a:normAutofit/>
          </a:bodyPr>
          <a:lstStyle/>
          <a:p>
            <a:pPr algn="ctr"/>
            <a:r>
              <a:rPr lang="hu-HU" sz="3200" b="1" u="sng" dirty="0"/>
              <a:t>Címer magyarázata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982D6C7-CCF8-7AF9-0B64-D10315639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357" y="1892596"/>
            <a:ext cx="11206717" cy="4556052"/>
          </a:xfrm>
        </p:spPr>
        <p:txBody>
          <a:bodyPr>
            <a:noAutofit/>
          </a:bodyPr>
          <a:lstStyle/>
          <a:p>
            <a:pPr marL="45720" indent="0" algn="r">
              <a:buNone/>
            </a:pPr>
            <a:endParaRPr lang="hu-HU" sz="2800" b="1" dirty="0"/>
          </a:p>
          <a:p>
            <a:pPr marL="45720" indent="0" algn="just">
              <a:buNone/>
            </a:pPr>
            <a:r>
              <a:rPr lang="hu-HU" sz="2800" b="1" dirty="0"/>
              <a:t> A piros színű sisak madár tollakból készült ariki ( pare kura ) fejdísz, amely a hagyományt és a társadalmi rangok fontosságát szimbolizálja. </a:t>
            </a:r>
          </a:p>
          <a:p>
            <a:pPr marL="45720" indent="0" algn="just">
              <a:buNone/>
            </a:pPr>
            <a:r>
              <a:rPr lang="hu-HU" sz="2800" b="1" dirty="0"/>
              <a:t>Balra egy repülő hal ( maroro ), kezében egy hagyományos dárdával (momore taringavaru ). A maroro az óceán gazdagságát, a dárda pedig  a szóbeli hagyomány fontosságát szimbolizálja (az előadók, tumu korero ezt a lándzsát tartják a kezükben a beszédek során). A jobb oldalon egy fehér csér ( kakaia ) látható, amely az eget, a tisztaságot képviseli. Arany keresztet visel a csőrében, jelképezve a keresztény hitet. Az alján lévő kókuszlevél a föld termékenységét szimbolizálja.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1AEAA21-D128-E9AF-DA80-93B3AB6D6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93" y="125686"/>
            <a:ext cx="2244314" cy="2400131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2978B7A1-71F0-232F-E158-D02F75286AA9}"/>
              </a:ext>
            </a:extLst>
          </p:cNvPr>
          <p:cNvSpPr txBox="1"/>
          <p:nvPr/>
        </p:nvSpPr>
        <p:spPr>
          <a:xfrm>
            <a:off x="2512739" y="1320209"/>
            <a:ext cx="9679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accent1"/>
                </a:solidFill>
              </a:rPr>
              <a:t>A központi pajzs kék színe a Csendes-óceánt szimbolizálja, </a:t>
            </a:r>
          </a:p>
          <a:p>
            <a:r>
              <a:rPr lang="hu-HU" sz="2800" b="1" dirty="0">
                <a:solidFill>
                  <a:schemeClr val="accent1"/>
                </a:solidFill>
              </a:rPr>
              <a:t>a csillagok pedig a szigetcsoport 15 szigetét.</a:t>
            </a:r>
          </a:p>
        </p:txBody>
      </p:sp>
    </p:spTree>
    <p:extLst>
      <p:ext uri="{BB962C8B-B14F-4D97-AF65-F5344CB8AC3E}">
        <p14:creationId xmlns:p14="http://schemas.microsoft.com/office/powerpoint/2010/main" val="160872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16A72-2CB9-8954-6F16-E452E6D5E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D8D1EFA0-54BD-5A30-029E-F9DF37D86936}"/>
              </a:ext>
            </a:extLst>
          </p:cNvPr>
          <p:cNvSpPr txBox="1"/>
          <p:nvPr/>
        </p:nvSpPr>
        <p:spPr>
          <a:xfrm>
            <a:off x="384686" y="1796143"/>
            <a:ext cx="56673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Meglepő, de aki a szigeten él, annak  saját tulajdonú háza van. Csak a helyi lakosok vásárolhatnak itt földterületet, és ők építhetnek oda  otthont. Így nincs, aki hajléktalan lenne, mert </a:t>
            </a:r>
            <a:r>
              <a:rPr lang="hu-HU" sz="2800" b="0" i="0" u="sng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a földbirtok</a:t>
            </a:r>
            <a:r>
              <a:rPr lang="hu-HU" sz="2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, bármilyen kicsi is, </a:t>
            </a:r>
            <a:r>
              <a:rPr lang="hu-HU" sz="2800" b="0" i="0" u="sng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elidegeníthetetlen</a:t>
            </a:r>
            <a:r>
              <a:rPr lang="hu-HU" sz="2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. </a:t>
            </a:r>
            <a:endParaRPr lang="hu-HU" sz="2800" dirty="0">
              <a:solidFill>
                <a:schemeClr val="accent1"/>
              </a:solidFill>
            </a:endParaRPr>
          </a:p>
        </p:txBody>
      </p:sp>
      <p:pic>
        <p:nvPicPr>
          <p:cNvPr id="6" name="Kép 5" descr="A képen szöveg, térkép látható&#10;&#10;Automatikusan generált leírás">
            <a:extLst>
              <a:ext uri="{FF2B5EF4-FFF2-40B4-BE49-F238E27FC236}">
                <a16:creationId xmlns:a16="http://schemas.microsoft.com/office/drawing/2014/main" id="{6AC9033D-AE6E-814A-74B8-7424A568E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04298" y="1932608"/>
            <a:ext cx="4003016" cy="3266499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2047469C-1BE1-1435-B9C1-A696DF3CA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367" y="1463893"/>
            <a:ext cx="2787168" cy="1560814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95B3F945-5EE3-EF9F-2E3F-274D1BCCAF27}"/>
              </a:ext>
            </a:extLst>
          </p:cNvPr>
          <p:cNvSpPr txBox="1"/>
          <p:nvPr/>
        </p:nvSpPr>
        <p:spPr>
          <a:xfrm>
            <a:off x="8661456" y="6983692"/>
            <a:ext cx="35305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/>
              <a:t>Cím: </a:t>
            </a:r>
            <a:r>
              <a:rPr lang="hu-HU" sz="900">
                <a:hlinkClick r:id="rId3" tooltip="https://www.flickr.com/photos/nat507/31600063043"/>
              </a:rPr>
              <a:t>Fénykép</a:t>
            </a:r>
            <a:r>
              <a:rPr lang="hu-HU" sz="900"/>
              <a:t>, készítette: Ismeretlen a készítő, licenc: </a:t>
            </a:r>
            <a:r>
              <a:rPr lang="hu-HU" sz="900">
                <a:hlinkClick r:id="rId5" tooltip="https://creativecommons.org/licenses/by/3.0/"/>
              </a:rPr>
              <a:t>CC BY</a:t>
            </a:r>
            <a:endParaRPr lang="hu-HU" sz="900"/>
          </a:p>
        </p:txBody>
      </p:sp>
    </p:spTree>
    <p:extLst>
      <p:ext uri="{BB962C8B-B14F-4D97-AF65-F5344CB8AC3E}">
        <p14:creationId xmlns:p14="http://schemas.microsoft.com/office/powerpoint/2010/main" val="4060860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6B144-236B-DED8-67E3-E800D7437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CF5710-44E1-47AB-2625-9421D490F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88" y="2509284"/>
            <a:ext cx="11748977" cy="755529"/>
          </a:xfrm>
        </p:spPr>
        <p:txBody>
          <a:bodyPr>
            <a:noAutofit/>
          </a:bodyPr>
          <a:lstStyle/>
          <a:p>
            <a:r>
              <a:rPr lang="hu-HU" sz="5400" dirty="0"/>
              <a:t>Mennyire biztonságos a közlekedés </a:t>
            </a:r>
            <a:r>
              <a:rPr lang="hu-HU" sz="5400" dirty="0" err="1"/>
              <a:t>rarotonga</a:t>
            </a:r>
            <a:r>
              <a:rPr lang="hu-HU" sz="5400" dirty="0"/>
              <a:t>-szigetén ?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8B3B6FF-6DFE-D584-4480-889398CD7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650" y="4614530"/>
            <a:ext cx="3346697" cy="1348828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Cook-szigeteki</a:t>
            </a:r>
            <a:br>
              <a:rPr lang="hu-HU" sz="3600" b="1" dirty="0">
                <a:solidFill>
                  <a:srgbClr val="FF0000"/>
                </a:solidFill>
              </a:rPr>
            </a:br>
            <a:r>
              <a:rPr lang="hu-HU" sz="3600" b="1" dirty="0">
                <a:solidFill>
                  <a:srgbClr val="FF0000"/>
                </a:solidFill>
              </a:rPr>
              <a:t>érdekességek</a:t>
            </a:r>
          </a:p>
        </p:txBody>
      </p:sp>
      <p:pic>
        <p:nvPicPr>
          <p:cNvPr id="6" name="Kép 5" descr="A képen légi, víz, Légi fotó, sziget látható&#10;&#10;Automatikusan generált leírás">
            <a:extLst>
              <a:ext uri="{FF2B5EF4-FFF2-40B4-BE49-F238E27FC236}">
                <a16:creationId xmlns:a16="http://schemas.microsoft.com/office/drawing/2014/main" id="{35466FE3-3644-76D6-F2E5-0B1F2C2E3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30359" y="4037361"/>
            <a:ext cx="3346697" cy="24638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55730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22243-AE3A-F6EE-2ECC-639AF9086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EAB6C2AC-68C4-F1FA-D9B1-3F5C3DFB1752}"/>
              </a:ext>
            </a:extLst>
          </p:cNvPr>
          <p:cNvSpPr txBox="1"/>
          <p:nvPr/>
        </p:nvSpPr>
        <p:spPr>
          <a:xfrm>
            <a:off x="421223" y="3078763"/>
            <a:ext cx="113495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i="0" u="sng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A közúti biztonság rossz</a:t>
            </a:r>
            <a:r>
              <a:rPr lang="hu-HU" sz="2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. 2011-ben a Cook-szigeteken volt a világon második legmagasabb az egy főre jutó közúti halálesetek száma. A fő okok a gyorshajtás, az alkohol és a nemtörődöm viselkedés volt. </a:t>
            </a:r>
          </a:p>
          <a:p>
            <a:pPr algn="r"/>
            <a:r>
              <a:rPr lang="hu-HU" sz="2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A legtöbben motoros robogókkal közlekednek, </a:t>
            </a:r>
          </a:p>
          <a:p>
            <a:pPr algn="r"/>
            <a:r>
              <a:rPr lang="hu-HU" sz="2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de sokáig nem volt kötelező a bukósisak. </a:t>
            </a:r>
            <a:r>
              <a:rPr lang="hu-HU" sz="2800" dirty="0">
                <a:solidFill>
                  <a:schemeClr val="accent1"/>
                </a:solidFill>
                <a:latin typeface="Arial" panose="020B0604020202020204" pitchFamily="34" charset="0"/>
              </a:rPr>
              <a:t>Számos </a:t>
            </a:r>
          </a:p>
          <a:p>
            <a:pPr algn="r"/>
            <a:r>
              <a:rPr lang="hu-HU" sz="2800" dirty="0">
                <a:solidFill>
                  <a:schemeClr val="accent1"/>
                </a:solidFill>
                <a:latin typeface="Arial" panose="020B0604020202020204" pitchFamily="34" charset="0"/>
              </a:rPr>
              <a:t>próbálkozás után C</a:t>
            </a:r>
            <a:r>
              <a:rPr lang="hu-HU" sz="2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ook-szigetek parlamentje </a:t>
            </a:r>
          </a:p>
          <a:p>
            <a:pPr algn="r"/>
            <a:r>
              <a:rPr lang="hu-HU" sz="2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törvénybe foglalta 2020-ban a kötelező sisak viselését, </a:t>
            </a:r>
          </a:p>
          <a:p>
            <a:pPr algn="r"/>
            <a:r>
              <a:rPr lang="hu-HU" sz="2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de a rendelkezés végrehajtása sokáig elhúzódott.</a:t>
            </a:r>
            <a:endParaRPr lang="hu-HU" sz="2800" dirty="0">
              <a:solidFill>
                <a:schemeClr val="accent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BD57EF3-E393-B27A-3C4F-4287B1413729}"/>
              </a:ext>
            </a:extLst>
          </p:cNvPr>
          <p:cNvSpPr txBox="1"/>
          <p:nvPr/>
        </p:nvSpPr>
        <p:spPr>
          <a:xfrm>
            <a:off x="8661456" y="6983692"/>
            <a:ext cx="35305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/>
              <a:t>Cím: </a:t>
            </a:r>
            <a:r>
              <a:rPr lang="hu-HU" sz="900">
                <a:hlinkClick r:id="rId2" tooltip="https://www.flickr.com/photos/nat507/31600063043"/>
              </a:rPr>
              <a:t>Fénykép</a:t>
            </a:r>
            <a:r>
              <a:rPr lang="hu-HU" sz="900"/>
              <a:t>, készítette: Ismeretlen a készítő, licenc: </a:t>
            </a:r>
            <a:r>
              <a:rPr lang="hu-HU" sz="900">
                <a:hlinkClick r:id="rId3" tooltip="https://creativecommons.org/licenses/by/3.0/"/>
              </a:rPr>
              <a:t>CC BY</a:t>
            </a:r>
            <a:endParaRPr lang="hu-HU" sz="90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3C2B6CC-2F40-5BDA-ECF2-454ED8F14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480" y="724031"/>
            <a:ext cx="2983850" cy="1989233"/>
          </a:xfrm>
          <a:prstGeom prst="round2Diag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CD1A5BF8-CF6A-A72F-B2E5-594E7B787D7F}"/>
              </a:ext>
            </a:extLst>
          </p:cNvPr>
          <p:cNvSpPr txBox="1"/>
          <p:nvPr/>
        </p:nvSpPr>
        <p:spPr>
          <a:xfrm>
            <a:off x="421223" y="401107"/>
            <a:ext cx="79997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A Cook-szigeteken bal oldali közlekedés folyik. </a:t>
            </a:r>
          </a:p>
          <a:p>
            <a:r>
              <a:rPr lang="hu-HU" sz="2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A maximális sebesség 50 km/h. </a:t>
            </a:r>
          </a:p>
          <a:p>
            <a:r>
              <a:rPr lang="hu-HU" sz="2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Rarotongán nincs közlekedési lámpa, és csak </a:t>
            </a:r>
          </a:p>
          <a:p>
            <a:r>
              <a:rPr lang="hu-HU" sz="2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két körforgalom van. Az óramutató járásával </a:t>
            </a:r>
          </a:p>
          <a:p>
            <a:r>
              <a:rPr lang="hu-HU" sz="2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megegyező és az óramutató járásával ellentétes </a:t>
            </a:r>
            <a:r>
              <a:rPr lang="hu-HU" sz="280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irányban</a:t>
            </a:r>
            <a:r>
              <a:rPr lang="hu-HU" sz="28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 közlekednek például a buszok.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97AF421-1F16-4A5A-0404-591B5289E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83" y="441652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52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17387-7362-CE33-0771-FD3710474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A3FD89-7201-837C-167A-94A6FF88F8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88" y="2509284"/>
            <a:ext cx="11748977" cy="755529"/>
          </a:xfrm>
        </p:spPr>
        <p:txBody>
          <a:bodyPr>
            <a:noAutofit/>
          </a:bodyPr>
          <a:lstStyle/>
          <a:p>
            <a:r>
              <a:rPr lang="hu-HU" sz="5400" dirty="0"/>
              <a:t>Milyen magas épületeket lehet felhúzni?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4C79242-0723-4552-ACEA-1E7541377D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650" y="4614530"/>
            <a:ext cx="3346697" cy="1348828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Cook-szigeteki</a:t>
            </a:r>
            <a:br>
              <a:rPr lang="hu-HU" sz="3600" b="1" dirty="0">
                <a:solidFill>
                  <a:srgbClr val="FF0000"/>
                </a:solidFill>
              </a:rPr>
            </a:br>
            <a:r>
              <a:rPr lang="hu-HU" sz="3600" b="1" dirty="0">
                <a:solidFill>
                  <a:srgbClr val="FF0000"/>
                </a:solidFill>
              </a:rPr>
              <a:t>érdekességek</a:t>
            </a:r>
          </a:p>
        </p:txBody>
      </p:sp>
      <p:pic>
        <p:nvPicPr>
          <p:cNvPr id="6" name="Kép 5" descr="A képen légi, víz, Légi fotó, sziget látható&#10;&#10;Automatikusan generált leírás">
            <a:extLst>
              <a:ext uri="{FF2B5EF4-FFF2-40B4-BE49-F238E27FC236}">
                <a16:creationId xmlns:a16="http://schemas.microsoft.com/office/drawing/2014/main" id="{BEBE0A94-78C3-BBFE-5663-0F1206468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30359" y="4037361"/>
            <a:ext cx="3346697" cy="24638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47600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99F70B-5C84-34BC-A6EC-142E49A1C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A7DBAD6-80F9-497B-A278-8816A8E95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EC2F58-373F-49C7-BB7C-E38DF17C9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18BAD8D5-B669-7919-BA02-94FF795576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7" r="4463" b="-2"/>
          <a:stretch/>
        </p:blipFill>
        <p:spPr>
          <a:xfrm>
            <a:off x="316918" y="1362822"/>
            <a:ext cx="2642616" cy="3785106"/>
          </a:xfrm>
          <a:custGeom>
            <a:avLst/>
            <a:gdLst>
              <a:gd name="connsiteX0" fmla="*/ 0 w 2642616"/>
              <a:gd name="connsiteY0" fmla="*/ 0 h 3785106"/>
              <a:gd name="connsiteX1" fmla="*/ 2642616 w 2642616"/>
              <a:gd name="connsiteY1" fmla="*/ 0 h 3785106"/>
              <a:gd name="connsiteX2" fmla="*/ 2642616 w 2642616"/>
              <a:gd name="connsiteY2" fmla="*/ 3785106 h 3785106"/>
              <a:gd name="connsiteX3" fmla="*/ 0 w 2642616"/>
              <a:gd name="connsiteY3" fmla="*/ 3785106 h 3785106"/>
              <a:gd name="connsiteX4" fmla="*/ 0 w 2642616"/>
              <a:gd name="connsiteY4" fmla="*/ 0 h 378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2616" h="3785106" fill="none" extrusionOk="0">
                <a:moveTo>
                  <a:pt x="0" y="0"/>
                </a:moveTo>
                <a:cubicBezTo>
                  <a:pt x="373164" y="-33775"/>
                  <a:pt x="1674560" y="138873"/>
                  <a:pt x="2642616" y="0"/>
                </a:cubicBezTo>
                <a:cubicBezTo>
                  <a:pt x="2568845" y="1277245"/>
                  <a:pt x="2486733" y="2025708"/>
                  <a:pt x="2642616" y="3785106"/>
                </a:cubicBezTo>
                <a:cubicBezTo>
                  <a:pt x="2255558" y="3647776"/>
                  <a:pt x="947512" y="3647250"/>
                  <a:pt x="0" y="3785106"/>
                </a:cubicBezTo>
                <a:cubicBezTo>
                  <a:pt x="152408" y="2733678"/>
                  <a:pt x="73868" y="1510327"/>
                  <a:pt x="0" y="0"/>
                </a:cubicBezTo>
                <a:close/>
              </a:path>
              <a:path w="2642616" h="3785106" stroke="0" extrusionOk="0">
                <a:moveTo>
                  <a:pt x="0" y="0"/>
                </a:moveTo>
                <a:cubicBezTo>
                  <a:pt x="402961" y="-101487"/>
                  <a:pt x="2098889" y="-162162"/>
                  <a:pt x="2642616" y="0"/>
                </a:cubicBezTo>
                <a:cubicBezTo>
                  <a:pt x="2703329" y="1601237"/>
                  <a:pt x="2581544" y="3331547"/>
                  <a:pt x="2642616" y="3785106"/>
                </a:cubicBezTo>
                <a:cubicBezTo>
                  <a:pt x="2039919" y="3835171"/>
                  <a:pt x="535844" y="3626657"/>
                  <a:pt x="0" y="3785106"/>
                </a:cubicBezTo>
                <a:cubicBezTo>
                  <a:pt x="-24452" y="3353699"/>
                  <a:pt x="-67663" y="695584"/>
                  <a:pt x="0" y="0"/>
                </a:cubicBezTo>
                <a:close/>
              </a:path>
            </a:pathLst>
          </a:custGeom>
          <a:ln w="381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474F7678-5BC5-245F-CAC6-687E7B424D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580" r="6620"/>
          <a:stretch/>
        </p:blipFill>
        <p:spPr>
          <a:xfrm>
            <a:off x="9776873" y="1362822"/>
            <a:ext cx="1879074" cy="2663075"/>
          </a:xfrm>
          <a:prstGeom prst="round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2C9C2743-83BE-0141-826A-6C1CB38B2A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614"/>
          <a:stretch/>
        </p:blipFill>
        <p:spPr>
          <a:xfrm>
            <a:off x="4529771" y="4433820"/>
            <a:ext cx="3691476" cy="2122716"/>
          </a:xfrm>
          <a:prstGeom prst="round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ED40117-871F-3BEA-E6D4-085D688246CF}"/>
              </a:ext>
            </a:extLst>
          </p:cNvPr>
          <p:cNvSpPr txBox="1"/>
          <p:nvPr/>
        </p:nvSpPr>
        <p:spPr>
          <a:xfrm>
            <a:off x="3173586" y="992423"/>
            <a:ext cx="6403847" cy="32167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2800" b="1" i="0" dirty="0">
                <a:solidFill>
                  <a:schemeClr val="accent1"/>
                </a:solidFill>
                <a:effectLst/>
              </a:rPr>
              <a:t>Nagyon érdekes „törvény” van életben a szigeteken: </a:t>
            </a:r>
            <a:endParaRPr lang="hu-HU" sz="2800" b="1" i="0" dirty="0">
              <a:solidFill>
                <a:schemeClr val="accent1"/>
              </a:solidFill>
              <a:effectLst/>
            </a:endParaRPr>
          </a:p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2800" b="1" i="0" dirty="0">
                <a:solidFill>
                  <a:srgbClr val="FF0000"/>
                </a:solidFill>
                <a:effectLst/>
              </a:rPr>
              <a:t>egyetlen ház sem lehet magasabb, mint egy kókuszpálmafa</a:t>
            </a:r>
            <a:r>
              <a:rPr lang="hu-HU" sz="2800" b="1" dirty="0">
                <a:solidFill>
                  <a:srgbClr val="FF0000"/>
                </a:solidFill>
              </a:rPr>
              <a:t>!</a:t>
            </a:r>
            <a:endParaRPr lang="en-US" sz="2800" b="1" i="0" dirty="0">
              <a:solidFill>
                <a:srgbClr val="FF0000"/>
              </a:solidFill>
              <a:effectLst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2800" b="1" i="0" dirty="0">
                <a:solidFill>
                  <a:schemeClr val="accent1"/>
                </a:solidFill>
                <a:effectLst/>
              </a:rPr>
              <a:t>Emiatt rendkívül egyedi a Cook-szigetek építési arculata.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2800" b="1" i="0" dirty="0">
                <a:solidFill>
                  <a:schemeClr val="accent1"/>
                </a:solidFill>
                <a:effectLst/>
              </a:rPr>
              <a:t>Még a fővárosban, Avaurában sem találkozhatunk felhőkarcolókkal. 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0116B48-4711-306C-D27D-305F4DED3408}"/>
              </a:ext>
            </a:extLst>
          </p:cNvPr>
          <p:cNvSpPr txBox="1"/>
          <p:nvPr/>
        </p:nvSpPr>
        <p:spPr>
          <a:xfrm>
            <a:off x="9782366" y="6870700"/>
            <a:ext cx="240963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hu-HU" sz="700">
                <a:solidFill>
                  <a:srgbClr val="FFFFFF"/>
                </a:solidFill>
              </a:rPr>
              <a:t>Cím: </a:t>
            </a:r>
            <a:r>
              <a:rPr lang="hu-HU" sz="700">
                <a:solidFill>
                  <a:srgbClr val="FFFFFF"/>
                </a:solidFill>
                <a:hlinkClick r:id="rId5" tooltip="https://www.flickr.com/photos/nat507/3160006304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Fénykép</a:t>
            </a:r>
            <a:r>
              <a:rPr lang="hu-HU" sz="700">
                <a:solidFill>
                  <a:srgbClr val="FFFFFF"/>
                </a:solidFill>
              </a:rPr>
              <a:t>, készítette: Ismeretlen a készítő, licenc: </a:t>
            </a:r>
            <a:r>
              <a:rPr lang="hu-HU" sz="700">
                <a:solidFill>
                  <a:srgbClr val="FFFFFF"/>
                </a:solidFill>
                <a:hlinkClick r:id="rId6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hu-HU" sz="700">
              <a:solidFill>
                <a:srgbClr val="FFFFFF"/>
              </a:solidFill>
            </a:endParaRPr>
          </a:p>
        </p:txBody>
      </p:sp>
      <p:cxnSp>
        <p:nvCxnSpPr>
          <p:cNvPr id="9" name="Összekötő: szögletes 8">
            <a:extLst>
              <a:ext uri="{FF2B5EF4-FFF2-40B4-BE49-F238E27FC236}">
                <a16:creationId xmlns:a16="http://schemas.microsoft.com/office/drawing/2014/main" id="{FCD5C114-ACAA-42B1-0929-F0D674779942}"/>
              </a:ext>
            </a:extLst>
          </p:cNvPr>
          <p:cNvCxnSpPr/>
          <p:nvPr/>
        </p:nvCxnSpPr>
        <p:spPr>
          <a:xfrm rot="16200000" flipH="1">
            <a:off x="-1000351" y="2902822"/>
            <a:ext cx="3498111" cy="425302"/>
          </a:xfrm>
          <a:prstGeom prst="bentConnector3">
            <a:avLst>
              <a:gd name="adj1" fmla="val 64590"/>
            </a:avLst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23C22EFD-EB1E-80E0-CD40-6051C663DC7A}"/>
              </a:ext>
            </a:extLst>
          </p:cNvPr>
          <p:cNvSpPr txBox="1"/>
          <p:nvPr/>
        </p:nvSpPr>
        <p:spPr>
          <a:xfrm>
            <a:off x="1609199" y="3564232"/>
            <a:ext cx="1350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? méter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4DC3D009-18D9-BD3A-92A8-AC18D51E8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1228" y="4378929"/>
            <a:ext cx="2980500" cy="223249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94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1E944-A9AA-4609-E119-2E16D2287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CE0985-7B8C-0D5D-4F29-FD5A4214E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88" y="2509284"/>
            <a:ext cx="11748977" cy="755529"/>
          </a:xfrm>
        </p:spPr>
        <p:txBody>
          <a:bodyPr>
            <a:noAutofit/>
          </a:bodyPr>
          <a:lstStyle/>
          <a:p>
            <a:r>
              <a:rPr lang="hu-HU" sz="5400" dirty="0"/>
              <a:t>Melyik volt a legmeglepőbb érdekesség?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EBC753B5-35A4-2603-210C-C39327F664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650" y="4614530"/>
            <a:ext cx="3346697" cy="1348828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Cook-szigeteki</a:t>
            </a:r>
            <a:br>
              <a:rPr lang="hu-HU" sz="3600" b="1" dirty="0">
                <a:solidFill>
                  <a:srgbClr val="FF0000"/>
                </a:solidFill>
              </a:rPr>
            </a:br>
            <a:r>
              <a:rPr lang="hu-HU" sz="3600" b="1" dirty="0">
                <a:solidFill>
                  <a:srgbClr val="FF0000"/>
                </a:solidFill>
              </a:rPr>
              <a:t>érdekességek</a:t>
            </a:r>
          </a:p>
        </p:txBody>
      </p:sp>
      <p:pic>
        <p:nvPicPr>
          <p:cNvPr id="6" name="Kép 5" descr="A képen légi, víz, Légi fotó, sziget látható&#10;&#10;Automatikusan generált leírás">
            <a:extLst>
              <a:ext uri="{FF2B5EF4-FFF2-40B4-BE49-F238E27FC236}">
                <a16:creationId xmlns:a16="http://schemas.microsoft.com/office/drawing/2014/main" id="{D21B20C2-8BA8-4199-1CCF-9CCB8A382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30359" y="4037361"/>
            <a:ext cx="3346697" cy="24638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3073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BF618-FED7-212F-1CBF-FC90AB6E9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ép 22">
            <a:extLst>
              <a:ext uri="{FF2B5EF4-FFF2-40B4-BE49-F238E27FC236}">
                <a16:creationId xmlns:a16="http://schemas.microsoft.com/office/drawing/2014/main" id="{20AB816D-2E21-7F2B-D5E6-4D756A418D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682"/>
          <a:stretch/>
        </p:blipFill>
        <p:spPr>
          <a:xfrm>
            <a:off x="4355620" y="5132027"/>
            <a:ext cx="1837027" cy="144398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5FA5D140-5037-4109-04D7-87519FC286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27" r="4463" b="-2"/>
          <a:stretch/>
        </p:blipFill>
        <p:spPr>
          <a:xfrm>
            <a:off x="406704" y="372010"/>
            <a:ext cx="2012604" cy="2882719"/>
          </a:xfrm>
          <a:custGeom>
            <a:avLst/>
            <a:gdLst>
              <a:gd name="connsiteX0" fmla="*/ 0 w 2012604"/>
              <a:gd name="connsiteY0" fmla="*/ 0 h 2882719"/>
              <a:gd name="connsiteX1" fmla="*/ 2012604 w 2012604"/>
              <a:gd name="connsiteY1" fmla="*/ 0 h 2882719"/>
              <a:gd name="connsiteX2" fmla="*/ 2012604 w 2012604"/>
              <a:gd name="connsiteY2" fmla="*/ 2882719 h 2882719"/>
              <a:gd name="connsiteX3" fmla="*/ 0 w 2012604"/>
              <a:gd name="connsiteY3" fmla="*/ 2882719 h 2882719"/>
              <a:gd name="connsiteX4" fmla="*/ 0 w 2012604"/>
              <a:gd name="connsiteY4" fmla="*/ 0 h 2882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604" h="2882719" fill="none" extrusionOk="0">
                <a:moveTo>
                  <a:pt x="0" y="0"/>
                </a:moveTo>
                <a:cubicBezTo>
                  <a:pt x="669043" y="-33775"/>
                  <a:pt x="1617411" y="138873"/>
                  <a:pt x="2012604" y="0"/>
                </a:cubicBezTo>
                <a:cubicBezTo>
                  <a:pt x="1938833" y="1355568"/>
                  <a:pt x="1856721" y="1740422"/>
                  <a:pt x="2012604" y="2882719"/>
                </a:cubicBezTo>
                <a:cubicBezTo>
                  <a:pt x="1029630" y="2745389"/>
                  <a:pt x="245218" y="2744863"/>
                  <a:pt x="0" y="2882719"/>
                </a:cubicBezTo>
                <a:cubicBezTo>
                  <a:pt x="152408" y="2068796"/>
                  <a:pt x="73868" y="479060"/>
                  <a:pt x="0" y="0"/>
                </a:cubicBezTo>
                <a:close/>
              </a:path>
              <a:path w="2012604" h="2882719" stroke="0" extrusionOk="0">
                <a:moveTo>
                  <a:pt x="0" y="0"/>
                </a:moveTo>
                <a:cubicBezTo>
                  <a:pt x="534087" y="-101487"/>
                  <a:pt x="1139638" y="-162162"/>
                  <a:pt x="2012604" y="0"/>
                </a:cubicBezTo>
                <a:cubicBezTo>
                  <a:pt x="2073317" y="731715"/>
                  <a:pt x="1951532" y="2240130"/>
                  <a:pt x="2012604" y="2882719"/>
                </a:cubicBezTo>
                <a:cubicBezTo>
                  <a:pt x="1735711" y="2932784"/>
                  <a:pt x="699378" y="2724270"/>
                  <a:pt x="0" y="2882719"/>
                </a:cubicBezTo>
                <a:cubicBezTo>
                  <a:pt x="-24452" y="1486559"/>
                  <a:pt x="-67663" y="390390"/>
                  <a:pt x="0" y="0"/>
                </a:cubicBezTo>
                <a:close/>
              </a:path>
            </a:pathLst>
          </a:custGeom>
          <a:ln w="381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804B73D2-3EC4-2649-2ADF-D7503E1C2896}"/>
              </a:ext>
            </a:extLst>
          </p:cNvPr>
          <p:cNvSpPr txBox="1"/>
          <p:nvPr/>
        </p:nvSpPr>
        <p:spPr>
          <a:xfrm>
            <a:off x="3173586" y="992423"/>
            <a:ext cx="6403847" cy="3216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8B04A67-9ACF-9856-6273-5C3D107B51B0}"/>
              </a:ext>
            </a:extLst>
          </p:cNvPr>
          <p:cNvSpPr txBox="1"/>
          <p:nvPr/>
        </p:nvSpPr>
        <p:spPr>
          <a:xfrm>
            <a:off x="9782366" y="6870700"/>
            <a:ext cx="240963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hu-HU" sz="700">
                <a:solidFill>
                  <a:srgbClr val="FFFFFF"/>
                </a:solidFill>
              </a:rPr>
              <a:t>Cím: </a:t>
            </a:r>
            <a:r>
              <a:rPr lang="hu-HU" sz="700">
                <a:solidFill>
                  <a:srgbClr val="FFFFFF"/>
                </a:solidFill>
                <a:hlinkClick r:id="rId4" tooltip="https://www.flickr.com/photos/nat507/3160006304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Fénykép</a:t>
            </a:r>
            <a:r>
              <a:rPr lang="hu-HU" sz="700">
                <a:solidFill>
                  <a:srgbClr val="FFFFFF"/>
                </a:solidFill>
              </a:rPr>
              <a:t>, készítette: Ismeretlen a készítő, licenc: </a:t>
            </a:r>
            <a:r>
              <a:rPr lang="hu-HU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hu-HU" sz="700">
              <a:solidFill>
                <a:srgbClr val="FFFFFF"/>
              </a:solidFill>
            </a:endParaRPr>
          </a:p>
        </p:txBody>
      </p:sp>
      <p:cxnSp>
        <p:nvCxnSpPr>
          <p:cNvPr id="9" name="Összekötő: szögletes 8">
            <a:extLst>
              <a:ext uri="{FF2B5EF4-FFF2-40B4-BE49-F238E27FC236}">
                <a16:creationId xmlns:a16="http://schemas.microsoft.com/office/drawing/2014/main" id="{6D053B78-4F51-3F02-99E1-4FB75E7AA036}"/>
              </a:ext>
            </a:extLst>
          </p:cNvPr>
          <p:cNvCxnSpPr>
            <a:cxnSpLocks/>
          </p:cNvCxnSpPr>
          <p:nvPr/>
        </p:nvCxnSpPr>
        <p:spPr>
          <a:xfrm rot="16200000" flipH="1">
            <a:off x="-627843" y="1588191"/>
            <a:ext cx="2840548" cy="408187"/>
          </a:xfrm>
          <a:prstGeom prst="bentConnector3">
            <a:avLst>
              <a:gd name="adj1" fmla="val 51872"/>
            </a:avLst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E12765A7-0526-146D-991B-16FB2E84CB48}"/>
              </a:ext>
            </a:extLst>
          </p:cNvPr>
          <p:cNvSpPr txBox="1"/>
          <p:nvPr/>
        </p:nvSpPr>
        <p:spPr>
          <a:xfrm>
            <a:off x="1397151" y="2016485"/>
            <a:ext cx="958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? méter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C8D7410-A1FA-94A9-2FDC-7AD047C5DC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6296" y="2264563"/>
            <a:ext cx="3499407" cy="232887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A18303B-1575-BC60-9A0B-4BF840435E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3586" y="414181"/>
            <a:ext cx="3493311" cy="195698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854722A-9F5F-D8F9-E169-F682E385BE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0733" y="489264"/>
            <a:ext cx="2371269" cy="1775298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D50A356C-3226-C61A-6AD5-389D8F7E6E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5442561" y="4562668"/>
            <a:ext cx="3103384" cy="997285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F11E33E2-EDA8-6DA9-8624-2F6C71A363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3144" y="1867929"/>
            <a:ext cx="2843223" cy="1621994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2A6C1AA1-F331-BBA4-69F3-D36FD0CC5A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4570" y="3411720"/>
            <a:ext cx="1540589" cy="2694743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A9E146B1-A24B-6FC7-6B92-E9D12F891E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4016" y="3294030"/>
            <a:ext cx="3909842" cy="2598813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1FB7C385-E991-F1EB-BFF1-6105DF459E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42128" y="3666822"/>
            <a:ext cx="1722185" cy="2793569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914AB7E1-9E25-A0CA-F9A0-87863BD298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47559" y="2264562"/>
            <a:ext cx="2434807" cy="1621995"/>
          </a:xfrm>
          <a:prstGeom prst="ellipse">
            <a:avLst/>
          </a:prstGeom>
        </p:spPr>
      </p:pic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BE6E01A4-C2F9-644D-903C-CF35B9749A73}"/>
              </a:ext>
            </a:extLst>
          </p:cNvPr>
          <p:cNvCxnSpPr>
            <a:cxnSpLocks/>
          </p:cNvCxnSpPr>
          <p:nvPr/>
        </p:nvCxnSpPr>
        <p:spPr>
          <a:xfrm>
            <a:off x="10021409" y="625926"/>
            <a:ext cx="61298" cy="560614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BBD8FBC8-064E-B6D0-FC6B-4590304B1392}"/>
              </a:ext>
            </a:extLst>
          </p:cNvPr>
          <p:cNvSpPr txBox="1"/>
          <p:nvPr/>
        </p:nvSpPr>
        <p:spPr>
          <a:xfrm>
            <a:off x="10654224" y="766525"/>
            <a:ext cx="80950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  <a:p>
            <a:pPr algn="ctr"/>
            <a:r>
              <a:rPr lang="hu-H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</a:p>
          <a:p>
            <a:pPr algn="ctr"/>
            <a:r>
              <a:rPr lang="hu-H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</a:p>
          <a:p>
            <a:pPr algn="ctr"/>
            <a:r>
              <a:rPr lang="hu-H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</a:p>
          <a:p>
            <a:pPr algn="ctr"/>
            <a:r>
              <a:rPr lang="hu-H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</a:t>
            </a:r>
          </a:p>
          <a:p>
            <a:pPr algn="ctr"/>
            <a:r>
              <a:rPr lang="hu-H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</a:p>
          <a:p>
            <a:pPr algn="ctr"/>
            <a:r>
              <a:rPr lang="hu-H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Z</a:t>
            </a:r>
          </a:p>
          <a:p>
            <a:pPr algn="ctr"/>
            <a:r>
              <a:rPr lang="hu-H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</a:p>
          <a:p>
            <a:pPr algn="ctr"/>
            <a:r>
              <a:rPr lang="hu-H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</a:p>
          <a:p>
            <a:pPr algn="ctr"/>
            <a:r>
              <a:rPr lang="hu-H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  <a:p>
            <a:pPr algn="ctr"/>
            <a:r>
              <a:rPr lang="hu-H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</a:p>
          <a:p>
            <a:pPr algn="ctr"/>
            <a:r>
              <a:rPr lang="hu-H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  <a:p>
            <a:pPr algn="ctr"/>
            <a:r>
              <a:rPr lang="hu-HU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530517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emély, mosoly, Emberi arc, ruházat látható&#10;&#10;Automatikusan generált leírás">
            <a:extLst>
              <a:ext uri="{FF2B5EF4-FFF2-40B4-BE49-F238E27FC236}">
                <a16:creationId xmlns:a16="http://schemas.microsoft.com/office/drawing/2014/main" id="{E1C6761B-901F-6F49-62D7-A79DA969C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1" y="305685"/>
            <a:ext cx="8328838" cy="624662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A021495-7796-BFDA-0006-2901E2BDA6B4}"/>
              </a:ext>
            </a:extLst>
          </p:cNvPr>
          <p:cNvSpPr txBox="1"/>
          <p:nvPr/>
        </p:nvSpPr>
        <p:spPr>
          <a:xfrm>
            <a:off x="8803758" y="1988288"/>
            <a:ext cx="28814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u="sng" dirty="0">
                <a:solidFill>
                  <a:srgbClr val="FF0000"/>
                </a:solidFill>
              </a:rPr>
              <a:t>Az alkotók: </a:t>
            </a:r>
          </a:p>
          <a:p>
            <a:endParaRPr lang="hu-HU" sz="2800" b="1" dirty="0">
              <a:solidFill>
                <a:srgbClr val="FF0000"/>
              </a:solidFill>
            </a:endParaRPr>
          </a:p>
          <a:p>
            <a:r>
              <a:rPr lang="hu-HU" sz="2800" b="1" dirty="0">
                <a:solidFill>
                  <a:srgbClr val="FF0000"/>
                </a:solidFill>
              </a:rPr>
              <a:t>Tarani Napa és</a:t>
            </a:r>
          </a:p>
          <a:p>
            <a:r>
              <a:rPr lang="hu-HU" sz="2800" b="1" dirty="0">
                <a:solidFill>
                  <a:srgbClr val="FF0000"/>
                </a:solidFill>
              </a:rPr>
              <a:t>Tevairangi Napa</a:t>
            </a:r>
          </a:p>
        </p:txBody>
      </p:sp>
    </p:spTree>
    <p:extLst>
      <p:ext uri="{BB962C8B-B14F-4D97-AF65-F5344CB8AC3E}">
        <p14:creationId xmlns:p14="http://schemas.microsoft.com/office/powerpoint/2010/main" val="4252975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estmény, virág, úszás, kültéri látható&#10;&#10;Automatikusan generált leírás">
            <a:extLst>
              <a:ext uri="{FF2B5EF4-FFF2-40B4-BE49-F238E27FC236}">
                <a16:creationId xmlns:a16="http://schemas.microsoft.com/office/drawing/2014/main" id="{6BB1A6F6-F78D-FF75-D1E7-037997E62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87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estmény, virág, úszás, kültéri látható&#10;&#10;Automatikusan generált leírás">
            <a:extLst>
              <a:ext uri="{FF2B5EF4-FFF2-40B4-BE49-F238E27FC236}">
                <a16:creationId xmlns:a16="http://schemas.microsoft.com/office/drawing/2014/main" id="{099C2DC0-CFE9-6BCB-4C64-B45818D4E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2853"/>
            <a:ext cx="10482943" cy="1482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78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75476-4E29-CFDC-130C-F2B88110D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5409F9-5912-2A25-194C-245858367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88" y="2509284"/>
            <a:ext cx="11748977" cy="755529"/>
          </a:xfrm>
        </p:spPr>
        <p:txBody>
          <a:bodyPr>
            <a:noAutofit/>
          </a:bodyPr>
          <a:lstStyle/>
          <a:p>
            <a:r>
              <a:rPr lang="hu-HU" sz="5400" dirty="0"/>
              <a:t>mi az egyik legfontosabb exportcikkük?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EE94F09-C9B5-9A03-8015-B6B5F4862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650" y="4614530"/>
            <a:ext cx="3346697" cy="1348828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Cook-szigeteki</a:t>
            </a:r>
            <a:br>
              <a:rPr lang="hu-HU" sz="3600" b="1" dirty="0">
                <a:solidFill>
                  <a:srgbClr val="FF0000"/>
                </a:solidFill>
              </a:rPr>
            </a:br>
            <a:r>
              <a:rPr lang="hu-HU" sz="3600" b="1" dirty="0">
                <a:solidFill>
                  <a:srgbClr val="FF0000"/>
                </a:solidFill>
              </a:rPr>
              <a:t>érdekességek</a:t>
            </a:r>
          </a:p>
        </p:txBody>
      </p:sp>
      <p:pic>
        <p:nvPicPr>
          <p:cNvPr id="6" name="Kép 5" descr="A képen légi, víz, Légi fotó, sziget látható&#10;&#10;Automatikusan generált leírás">
            <a:extLst>
              <a:ext uri="{FF2B5EF4-FFF2-40B4-BE49-F238E27FC236}">
                <a16:creationId xmlns:a16="http://schemas.microsoft.com/office/drawing/2014/main" id="{DA4482AF-AAE4-F06C-6B82-36EC3E564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30359" y="4037361"/>
            <a:ext cx="3346697" cy="24638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18077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estmény, virág, úszás, kültéri látható&#10;&#10;Automatikusan generált leírás">
            <a:extLst>
              <a:ext uri="{FF2B5EF4-FFF2-40B4-BE49-F238E27FC236}">
                <a16:creationId xmlns:a16="http://schemas.microsoft.com/office/drawing/2014/main" id="{4AF6022D-5BEA-33B8-E2BF-C91350898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4" b="3977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57AC3B-63D5-4181-AD35-0D051F7C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8043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festmény, virág, úszás, kültéri látható&#10;&#10;Automatikusan generált leírás">
            <a:extLst>
              <a:ext uri="{FF2B5EF4-FFF2-40B4-BE49-F238E27FC236}">
                <a16:creationId xmlns:a16="http://schemas.microsoft.com/office/drawing/2014/main" id="{D6A2CC4F-2A99-DB14-908C-64E82B401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86" y="-7260773"/>
            <a:ext cx="9666514" cy="1367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22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C1C66B7-9644-4D9B-9A19-5FD3E30EF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092C137-B1CC-599F-BB79-573A4BACAC95}"/>
              </a:ext>
            </a:extLst>
          </p:cNvPr>
          <p:cNvSpPr txBox="1"/>
          <p:nvPr/>
        </p:nvSpPr>
        <p:spPr>
          <a:xfrm>
            <a:off x="722772" y="1138255"/>
            <a:ext cx="5934490" cy="5645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2800" b="1" dirty="0">
                <a:solidFill>
                  <a:schemeClr val="accent1"/>
                </a:solidFill>
              </a:rPr>
              <a:t>A Cook-s</a:t>
            </a:r>
            <a:r>
              <a:rPr lang="hu-HU" sz="2800" b="1" dirty="0">
                <a:solidFill>
                  <a:schemeClr val="accent1"/>
                </a:solidFill>
              </a:rPr>
              <a:t>zigetek</a:t>
            </a:r>
            <a:r>
              <a:rPr lang="en-US" sz="2800" b="1" dirty="0">
                <a:solidFill>
                  <a:schemeClr val="accent1"/>
                </a:solidFill>
              </a:rPr>
              <a:t> a világ egyik legnagyobb </a:t>
            </a:r>
            <a:r>
              <a:rPr lang="en-US" sz="2800" b="1" u="sng" dirty="0">
                <a:solidFill>
                  <a:schemeClr val="accent1"/>
                </a:solidFill>
              </a:rPr>
              <a:t>fekete gyöngy </a:t>
            </a:r>
            <a:r>
              <a:rPr lang="en-US" sz="2800" b="1" dirty="0">
                <a:solidFill>
                  <a:schemeClr val="accent1"/>
                </a:solidFill>
              </a:rPr>
              <a:t>exportáló országa. Ez egy természetes drágakő, amely a fekete szájú osztriga testében termelődik. </a:t>
            </a:r>
            <a:endParaRPr lang="hu-HU" sz="2800" b="1" dirty="0">
              <a:solidFill>
                <a:schemeClr val="accent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endParaRPr lang="hu-HU" sz="2800" b="1" dirty="0">
              <a:solidFill>
                <a:schemeClr val="accent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</a:pPr>
            <a:r>
              <a:rPr lang="en-US" sz="2800" b="1" dirty="0">
                <a:solidFill>
                  <a:schemeClr val="accent1"/>
                </a:solidFill>
              </a:rPr>
              <a:t>A kagylók a polinéz korallszigetek lagúnáiban élnek. Az 1970-es évek óta  halásszák őket. A legtöbbet a Cook-szigetek legészakibb szigetén, Manihiki szigetén gyűjtik össze.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A5FD7DA-35A0-D0FA-7600-07EA243612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63" r="14015" b="-2"/>
          <a:stretch/>
        </p:blipFill>
        <p:spPr>
          <a:xfrm>
            <a:off x="6657262" y="1142944"/>
            <a:ext cx="2368628" cy="3844289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85E8E977-8AF6-AB01-2FA3-8136618A7F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11" r="-3" b="-3"/>
          <a:stretch/>
        </p:blipFill>
        <p:spPr>
          <a:xfrm>
            <a:off x="9344843" y="2168978"/>
            <a:ext cx="2191473" cy="1792222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CD77B05-D487-106C-837B-651A3A690F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88" r="9682" b="2"/>
          <a:stretch/>
        </p:blipFill>
        <p:spPr>
          <a:xfrm>
            <a:off x="9423587" y="4122068"/>
            <a:ext cx="2191473" cy="18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49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790A0-9713-4A1B-A265-B9733842F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7C2646-F93B-C375-50C1-79F5D7B2A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88" y="2509284"/>
            <a:ext cx="11748977" cy="755529"/>
          </a:xfrm>
        </p:spPr>
        <p:txBody>
          <a:bodyPr>
            <a:noAutofit/>
          </a:bodyPr>
          <a:lstStyle/>
          <a:p>
            <a:r>
              <a:rPr lang="hu-HU" sz="5400" dirty="0"/>
              <a:t> hol él a legtöbb Cook-szigeteki lakos?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29F43CB-2957-3FE7-9617-795C93835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650" y="4614530"/>
            <a:ext cx="3346697" cy="1348828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Cook-szigeteki</a:t>
            </a:r>
            <a:br>
              <a:rPr lang="hu-HU" sz="3600" b="1" dirty="0">
                <a:solidFill>
                  <a:srgbClr val="FF0000"/>
                </a:solidFill>
              </a:rPr>
            </a:br>
            <a:r>
              <a:rPr lang="hu-HU" sz="3600" b="1" dirty="0">
                <a:solidFill>
                  <a:srgbClr val="FF0000"/>
                </a:solidFill>
              </a:rPr>
              <a:t>érdekességek</a:t>
            </a:r>
          </a:p>
        </p:txBody>
      </p:sp>
      <p:pic>
        <p:nvPicPr>
          <p:cNvPr id="6" name="Kép 5" descr="A képen légi, víz, Légi fotó, sziget látható&#10;&#10;Automatikusan generált leírás">
            <a:extLst>
              <a:ext uri="{FF2B5EF4-FFF2-40B4-BE49-F238E27FC236}">
                <a16:creationId xmlns:a16="http://schemas.microsoft.com/office/drawing/2014/main" id="{5F7DE0FB-6258-B611-24CC-865BFCAAE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30359" y="4037361"/>
            <a:ext cx="3346697" cy="24638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41422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D98A801-8757-A84A-7AB2-7276D00BF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719" y="2445488"/>
            <a:ext cx="4041763" cy="2689609"/>
          </a:xfrm>
          <a:prstGeom prst="ellipse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150FB82-F663-32F8-5E43-C0889A95A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33737">
            <a:off x="519992" y="883974"/>
            <a:ext cx="2449139" cy="122457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8923F5D-180A-EE69-6498-03071BED926B}"/>
              </a:ext>
            </a:extLst>
          </p:cNvPr>
          <p:cNvSpPr txBox="1"/>
          <p:nvPr/>
        </p:nvSpPr>
        <p:spPr>
          <a:xfrm>
            <a:off x="2427768" y="1917129"/>
            <a:ext cx="44444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accent1"/>
                </a:solidFill>
              </a:rPr>
              <a:t>Meglepő módon </a:t>
            </a:r>
            <a:r>
              <a:rPr lang="hu-HU" sz="2800" b="1" u="sng" dirty="0">
                <a:solidFill>
                  <a:schemeClr val="accent1"/>
                </a:solidFill>
              </a:rPr>
              <a:t>többen élnek Új-Zélandon </a:t>
            </a:r>
            <a:r>
              <a:rPr lang="hu-HU" sz="2800" b="1" dirty="0">
                <a:solidFill>
                  <a:schemeClr val="accent1"/>
                </a:solidFill>
              </a:rPr>
              <a:t>és Ausztráliában, mint magában az anyaországban. </a:t>
            </a:r>
          </a:p>
          <a:p>
            <a:pPr algn="ctr"/>
            <a:r>
              <a:rPr lang="hu-HU" sz="2800" b="1" dirty="0">
                <a:solidFill>
                  <a:schemeClr val="accent1"/>
                </a:solidFill>
              </a:rPr>
              <a:t>A Cook-szigeteken a lakosok száma 17 ezer, míg Új-Zélandon, több mint 61 ezer ember tartja magát Cook-szigetekinek.  </a:t>
            </a:r>
          </a:p>
        </p:txBody>
      </p:sp>
    </p:spTree>
    <p:extLst>
      <p:ext uri="{BB962C8B-B14F-4D97-AF65-F5344CB8AC3E}">
        <p14:creationId xmlns:p14="http://schemas.microsoft.com/office/powerpoint/2010/main" val="1227841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A6385-CD7C-CFCF-54B2-8A4E0E065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E812FF1-04B0-0D89-8D34-584FC1F4A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88" y="2509284"/>
            <a:ext cx="11748977" cy="755529"/>
          </a:xfrm>
        </p:spPr>
        <p:txBody>
          <a:bodyPr>
            <a:noAutofit/>
          </a:bodyPr>
          <a:lstStyle/>
          <a:p>
            <a:r>
              <a:rPr lang="hu-HU" sz="5400" dirty="0"/>
              <a:t> melyik gyorsétterembe mehetünk ebédelni </a:t>
            </a:r>
            <a:br>
              <a:rPr lang="hu-HU" sz="5400" dirty="0"/>
            </a:br>
            <a:r>
              <a:rPr lang="hu-HU" sz="5400" dirty="0"/>
              <a:t>rarotonga-szigetén? 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3C8A583-C408-BC49-235B-278FC48A6F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650" y="4614530"/>
            <a:ext cx="3346697" cy="1348828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Cook-szigeteki</a:t>
            </a:r>
            <a:br>
              <a:rPr lang="hu-HU" sz="3600" b="1" dirty="0">
                <a:solidFill>
                  <a:srgbClr val="FF0000"/>
                </a:solidFill>
              </a:rPr>
            </a:br>
            <a:r>
              <a:rPr lang="hu-HU" sz="3600" b="1" dirty="0">
                <a:solidFill>
                  <a:srgbClr val="FF0000"/>
                </a:solidFill>
              </a:rPr>
              <a:t>érdekességek</a:t>
            </a:r>
          </a:p>
        </p:txBody>
      </p:sp>
      <p:pic>
        <p:nvPicPr>
          <p:cNvPr id="6" name="Kép 5" descr="A képen légi, víz, Légi fotó, sziget látható&#10;&#10;Automatikusan generált leírás">
            <a:extLst>
              <a:ext uri="{FF2B5EF4-FFF2-40B4-BE49-F238E27FC236}">
                <a16:creationId xmlns:a16="http://schemas.microsoft.com/office/drawing/2014/main" id="{050F6FAD-926B-5FEF-BEE9-3EAB23C46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30359" y="4037361"/>
            <a:ext cx="3346697" cy="24638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19199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849E2-0FDE-00A6-A404-93C7CC7B1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E5635137-A318-2C93-3171-9828E65FE478}"/>
              </a:ext>
            </a:extLst>
          </p:cNvPr>
          <p:cNvSpPr txBox="1"/>
          <p:nvPr/>
        </p:nvSpPr>
        <p:spPr>
          <a:xfrm>
            <a:off x="1219200" y="2257371"/>
            <a:ext cx="55466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accent1"/>
                </a:solidFill>
              </a:rPr>
              <a:t>Egyik ismert gyorsétterembe sem. </a:t>
            </a:r>
          </a:p>
          <a:p>
            <a:pPr algn="ctr"/>
            <a:r>
              <a:rPr lang="hu-HU" sz="2800" b="1" dirty="0">
                <a:solidFill>
                  <a:schemeClr val="accent1"/>
                </a:solidFill>
              </a:rPr>
              <a:t>Ezen a szigeten kizárólag a helyi ételeket részesítik előnyben. </a:t>
            </a:r>
          </a:p>
          <a:p>
            <a:pPr algn="ctr"/>
            <a:r>
              <a:rPr lang="hu-HU" sz="2800" b="1" u="sng" dirty="0">
                <a:solidFill>
                  <a:schemeClr val="accent1"/>
                </a:solidFill>
              </a:rPr>
              <a:t>Nincs KFC és McDonald’s </a:t>
            </a:r>
            <a:r>
              <a:rPr lang="hu-HU" sz="2800" b="1" dirty="0">
                <a:solidFill>
                  <a:schemeClr val="accent1"/>
                </a:solidFill>
              </a:rPr>
              <a:t>vagy bármelyik gyorsétkezde üzletlánc tagja!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5012E0C-A377-E289-2B4C-FB34FE3CE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625" y="761778"/>
            <a:ext cx="2223308" cy="124777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BD4F8FA-8A36-6F89-A09F-8A4E38A64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141" y="1109522"/>
            <a:ext cx="1529584" cy="1495593"/>
          </a:xfrm>
          <a:prstGeom prst="rect">
            <a:avLst/>
          </a:prstGeom>
        </p:spPr>
      </p:pic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4F0C003F-95CE-BD8B-DB5F-619ED6660435}"/>
              </a:ext>
            </a:extLst>
          </p:cNvPr>
          <p:cNvCxnSpPr>
            <a:cxnSpLocks/>
          </p:cNvCxnSpPr>
          <p:nvPr/>
        </p:nvCxnSpPr>
        <p:spPr>
          <a:xfrm>
            <a:off x="7297481" y="761778"/>
            <a:ext cx="3856073" cy="203905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5E8D0433-161C-44CC-C932-F6EEDF57FD4D}"/>
              </a:ext>
            </a:extLst>
          </p:cNvPr>
          <p:cNvCxnSpPr/>
          <p:nvPr/>
        </p:nvCxnSpPr>
        <p:spPr>
          <a:xfrm flipH="1">
            <a:off x="7751135" y="444336"/>
            <a:ext cx="3572539" cy="246078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Kép 11">
            <a:extLst>
              <a:ext uri="{FF2B5EF4-FFF2-40B4-BE49-F238E27FC236}">
                <a16:creationId xmlns:a16="http://schemas.microsoft.com/office/drawing/2014/main" id="{B7293C36-0148-45F9-37FB-84F35B660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277" y="3254010"/>
            <a:ext cx="4093151" cy="272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48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A2825-9E13-ECA2-10EE-B4309E568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7B783C-EBCB-E7D7-97FE-D4DC822CE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88" y="2509284"/>
            <a:ext cx="11748977" cy="755529"/>
          </a:xfrm>
        </p:spPr>
        <p:txBody>
          <a:bodyPr>
            <a:noAutofit/>
          </a:bodyPr>
          <a:lstStyle/>
          <a:p>
            <a:r>
              <a:rPr lang="hu-HU" sz="5400" dirty="0"/>
              <a:t> mi  aitutaki - sziget érdekessége?  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5EEC826-BDAF-0514-374C-48EF7DD9D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4650" y="4614530"/>
            <a:ext cx="3346697" cy="1348828"/>
          </a:xfrm>
        </p:spPr>
        <p:txBody>
          <a:bodyPr>
            <a:noAutofit/>
          </a:bodyPr>
          <a:lstStyle/>
          <a:p>
            <a:r>
              <a:rPr lang="hu-HU" sz="3600" b="1" dirty="0">
                <a:solidFill>
                  <a:srgbClr val="FF0000"/>
                </a:solidFill>
              </a:rPr>
              <a:t>Cook-szigeteki</a:t>
            </a:r>
            <a:br>
              <a:rPr lang="hu-HU" sz="3600" b="1" dirty="0">
                <a:solidFill>
                  <a:srgbClr val="FF0000"/>
                </a:solidFill>
              </a:rPr>
            </a:br>
            <a:r>
              <a:rPr lang="hu-HU" sz="3600" b="1" dirty="0">
                <a:solidFill>
                  <a:srgbClr val="FF0000"/>
                </a:solidFill>
              </a:rPr>
              <a:t>érdekességek</a:t>
            </a:r>
          </a:p>
        </p:txBody>
      </p:sp>
      <p:pic>
        <p:nvPicPr>
          <p:cNvPr id="6" name="Kép 5" descr="A képen légi, víz, Légi fotó, sziget látható&#10;&#10;Automatikusan generált leírás">
            <a:extLst>
              <a:ext uri="{FF2B5EF4-FFF2-40B4-BE49-F238E27FC236}">
                <a16:creationId xmlns:a16="http://schemas.microsoft.com/office/drawing/2014/main" id="{07012E1C-9E3B-97F7-78A5-800F41E6E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30359" y="4037361"/>
            <a:ext cx="3346697" cy="24638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8285012"/>
      </p:ext>
    </p:extLst>
  </p:cSld>
  <p:clrMapOvr>
    <a:masterClrMapping/>
  </p:clrMapOvr>
</p:sld>
</file>

<file path=ppt/theme/theme1.xml><?xml version="1.0" encoding="utf-8"?>
<a:theme xmlns:a="http://schemas.openxmlformats.org/drawingml/2006/main" name="Bázis">
  <a:themeElements>
    <a:clrScheme name="Báz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áz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áz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Bázis</Template>
  <TotalTime>315</TotalTime>
  <Words>863</Words>
  <Application>Microsoft Office PowerPoint</Application>
  <PresentationFormat>Szélesvásznú</PresentationFormat>
  <Paragraphs>91</Paragraphs>
  <Slides>31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6" baseType="lpstr">
      <vt:lpstr>Arial</vt:lpstr>
      <vt:lpstr>Comic Sans MS</vt:lpstr>
      <vt:lpstr>Corbel</vt:lpstr>
      <vt:lpstr>Wingdings</vt:lpstr>
      <vt:lpstr>Bázis</vt:lpstr>
      <vt:lpstr>Cook-szigeteki érdekességek</vt:lpstr>
      <vt:lpstr>Címer magyarázata</vt:lpstr>
      <vt:lpstr>mi az egyik legfontosabb exportcikkük?</vt:lpstr>
      <vt:lpstr>PowerPoint-bemutató</vt:lpstr>
      <vt:lpstr> hol él a legtöbb Cook-szigeteki lakos? </vt:lpstr>
      <vt:lpstr>PowerPoint-bemutató</vt:lpstr>
      <vt:lpstr> melyik gyorsétterembe mehetünk ebédelni  rarotonga-szigetén?  </vt:lpstr>
      <vt:lpstr>PowerPoint-bemutató</vt:lpstr>
      <vt:lpstr> mi  aitutaki - sziget érdekessége?   </vt:lpstr>
      <vt:lpstr>PowerPoint-bemutató</vt:lpstr>
      <vt:lpstr> miért nem szabad felügyelet nélkül hagyni az asztalra kitett ételt?</vt:lpstr>
      <vt:lpstr>PowerPoint-bemutató</vt:lpstr>
      <vt:lpstr>hány nyelven beszélnek a  cook-szigetekiek?   </vt:lpstr>
      <vt:lpstr>PowerPoint-bemutató</vt:lpstr>
      <vt:lpstr>Féljünk a cook-szigeteki  pókoktól és kígyóktól?   </vt:lpstr>
      <vt:lpstr>PowerPoint-bemutató</vt:lpstr>
      <vt:lpstr>fizethetünk Új-Zélandi dollárral a szigeteken?</vt:lpstr>
      <vt:lpstr>PowerPoint-bemutató</vt:lpstr>
      <vt:lpstr>Vannak hajléktalanok rarotonga-szigetén ?</vt:lpstr>
      <vt:lpstr>PowerPoint-bemutató</vt:lpstr>
      <vt:lpstr>Mennyire biztonságos a közlekedés rarotonga-szigetén ?</vt:lpstr>
      <vt:lpstr>PowerPoint-bemutató</vt:lpstr>
      <vt:lpstr>Milyen magas épületeket lehet felhúzni?</vt:lpstr>
      <vt:lpstr>PowerPoint-bemutató</vt:lpstr>
      <vt:lpstr>Melyik volt a legmeglepőbb érdekesség?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Brebovszkyné Pintér Márta</dc:creator>
  <cp:lastModifiedBy>Brebovszkyné Pintér Márta</cp:lastModifiedBy>
  <cp:revision>7</cp:revision>
  <dcterms:created xsi:type="dcterms:W3CDTF">2025-01-30T19:03:40Z</dcterms:created>
  <dcterms:modified xsi:type="dcterms:W3CDTF">2025-02-01T17:03:35Z</dcterms:modified>
</cp:coreProperties>
</file>